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69" r:id="rId4"/>
    <p:sldId id="260" r:id="rId5"/>
    <p:sldId id="262" r:id="rId6"/>
    <p:sldId id="264" r:id="rId7"/>
    <p:sldId id="273" r:id="rId8"/>
    <p:sldId id="270" r:id="rId9"/>
    <p:sldId id="271" r:id="rId10"/>
    <p:sldId id="274" r:id="rId11"/>
    <p:sldId id="280" r:id="rId12"/>
    <p:sldId id="278" r:id="rId13"/>
    <p:sldId id="279" r:id="rId14"/>
    <p:sldId id="276" r:id="rId15"/>
    <p:sldId id="281" r:id="rId1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808E2D-3393-4E75-8C7F-B1C1A5EF658A}">
          <p14:sldIdLst>
            <p14:sldId id="259"/>
          </p14:sldIdLst>
        </p14:section>
        <p14:section name="Untitled Section" id="{407355C3-DE68-4CDE-BCFD-E1671D3CC591}">
          <p14:sldIdLst>
            <p14:sldId id="258"/>
            <p14:sldId id="269"/>
            <p14:sldId id="260"/>
            <p14:sldId id="262"/>
            <p14:sldId id="264"/>
            <p14:sldId id="273"/>
            <p14:sldId id="270"/>
            <p14:sldId id="271"/>
            <p14:sldId id="274"/>
            <p14:sldId id="280"/>
            <p14:sldId id="278"/>
            <p14:sldId id="279"/>
            <p14:sldId id="27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5F550-105C-4FA4-B29D-8439015237D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AD611B-BC12-4884-A159-F80DD7A73FF7}">
      <dgm:prSet/>
      <dgm:spPr/>
      <dgm:t>
        <a:bodyPr/>
        <a:lstStyle/>
        <a:p>
          <a:r>
            <a:rPr lang="en-US"/>
            <a:t>Determine</a:t>
          </a:r>
        </a:p>
      </dgm:t>
    </dgm:pt>
    <dgm:pt modelId="{F5013DFC-49AA-482F-9478-3862B1D7A108}" type="parTrans" cxnId="{451BE08A-D7F5-4E5B-929A-EFC5BCD41AD7}">
      <dgm:prSet/>
      <dgm:spPr/>
      <dgm:t>
        <a:bodyPr/>
        <a:lstStyle/>
        <a:p>
          <a:endParaRPr lang="en-US"/>
        </a:p>
      </dgm:t>
    </dgm:pt>
    <dgm:pt modelId="{24F76507-85C0-435C-B41F-A818E719252B}" type="sibTrans" cxnId="{451BE08A-D7F5-4E5B-929A-EFC5BCD41AD7}">
      <dgm:prSet/>
      <dgm:spPr/>
      <dgm:t>
        <a:bodyPr/>
        <a:lstStyle/>
        <a:p>
          <a:endParaRPr lang="en-US"/>
        </a:p>
      </dgm:t>
    </dgm:pt>
    <dgm:pt modelId="{0AD47D6C-E44C-44C8-BF5F-50A6D5004339}">
      <dgm:prSet/>
      <dgm:spPr/>
      <dgm:t>
        <a:bodyPr/>
        <a:lstStyle/>
        <a:p>
          <a:r>
            <a:rPr lang="en-US"/>
            <a:t>Determine if card counting or standard play provide predictive betting patterns.</a:t>
          </a:r>
        </a:p>
      </dgm:t>
    </dgm:pt>
    <dgm:pt modelId="{7539DE8B-02FC-455B-8B40-67A72444DC97}" type="parTrans" cxnId="{51AFDD3A-2BF7-4860-9704-91D1C046B200}">
      <dgm:prSet/>
      <dgm:spPr/>
      <dgm:t>
        <a:bodyPr/>
        <a:lstStyle/>
        <a:p>
          <a:endParaRPr lang="en-US"/>
        </a:p>
      </dgm:t>
    </dgm:pt>
    <dgm:pt modelId="{4C71C66B-E6A2-47D8-B245-3D61FCB07AAD}" type="sibTrans" cxnId="{51AFDD3A-2BF7-4860-9704-91D1C046B200}">
      <dgm:prSet/>
      <dgm:spPr/>
      <dgm:t>
        <a:bodyPr/>
        <a:lstStyle/>
        <a:p>
          <a:endParaRPr lang="en-US"/>
        </a:p>
      </dgm:t>
    </dgm:pt>
    <dgm:pt modelId="{EC90BD04-10D6-4D36-BDD1-9713376C60B6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Simulate</a:t>
          </a:r>
        </a:p>
      </dgm:t>
    </dgm:pt>
    <dgm:pt modelId="{6121E3DD-0297-44E7-9B80-86C59220FBD6}" type="parTrans" cxnId="{ACCA77C9-0983-4B2A-ACCA-633F1E6216F2}">
      <dgm:prSet/>
      <dgm:spPr/>
      <dgm:t>
        <a:bodyPr/>
        <a:lstStyle/>
        <a:p>
          <a:endParaRPr lang="en-US"/>
        </a:p>
      </dgm:t>
    </dgm:pt>
    <dgm:pt modelId="{384BB371-DAAC-404B-A72F-FAD44697A58A}" type="sibTrans" cxnId="{ACCA77C9-0983-4B2A-ACCA-633F1E6216F2}">
      <dgm:prSet/>
      <dgm:spPr/>
      <dgm:t>
        <a:bodyPr/>
        <a:lstStyle/>
        <a:p>
          <a:endParaRPr lang="en-US"/>
        </a:p>
      </dgm:t>
    </dgm:pt>
    <dgm:pt modelId="{3904F6BE-394B-4F28-94F9-99F9FE81737C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Simulate 150,000 hands per 6 players to predict win/push/loss with a player hand of 12 and is it a viable strategy when compared to real data.</a:t>
          </a:r>
        </a:p>
      </dgm:t>
    </dgm:pt>
    <dgm:pt modelId="{EAE7B101-F577-4B05-B975-3CD5ABBFC2A1}" type="parTrans" cxnId="{9D152C20-263C-4810-81D4-6C0CE99358BE}">
      <dgm:prSet/>
      <dgm:spPr/>
      <dgm:t>
        <a:bodyPr/>
        <a:lstStyle/>
        <a:p>
          <a:endParaRPr lang="en-US"/>
        </a:p>
      </dgm:t>
    </dgm:pt>
    <dgm:pt modelId="{A1DC8E71-61B6-4D20-97F7-8A751E8DD18D}" type="sibTrans" cxnId="{9D152C20-263C-4810-81D4-6C0CE99358BE}">
      <dgm:prSet/>
      <dgm:spPr/>
      <dgm:t>
        <a:bodyPr/>
        <a:lstStyle/>
        <a:p>
          <a:endParaRPr lang="en-US"/>
        </a:p>
      </dgm:t>
    </dgm:pt>
    <dgm:pt modelId="{DA1EE72E-A81C-4422-A6D2-38D71DB5EFDE}">
      <dgm:prSet/>
      <dgm:spPr/>
      <dgm:t>
        <a:bodyPr/>
        <a:lstStyle/>
        <a:p>
          <a:r>
            <a:rPr lang="en-US" dirty="0"/>
            <a:t>Examine</a:t>
          </a:r>
        </a:p>
      </dgm:t>
    </dgm:pt>
    <dgm:pt modelId="{191199D7-F409-4240-A8C0-61C02E90CDEF}" type="parTrans" cxnId="{48A76BE1-B129-466C-8519-294F83564B97}">
      <dgm:prSet/>
      <dgm:spPr/>
      <dgm:t>
        <a:bodyPr/>
        <a:lstStyle/>
        <a:p>
          <a:endParaRPr lang="en-US"/>
        </a:p>
      </dgm:t>
    </dgm:pt>
    <dgm:pt modelId="{038066E7-9199-449E-85E1-7928D2FFE0AB}" type="sibTrans" cxnId="{48A76BE1-B129-466C-8519-294F83564B97}">
      <dgm:prSet/>
      <dgm:spPr/>
      <dgm:t>
        <a:bodyPr/>
        <a:lstStyle/>
        <a:p>
          <a:endParaRPr lang="en-US"/>
        </a:p>
      </dgm:t>
    </dgm:pt>
    <dgm:pt modelId="{F755D2D7-3F4E-4E22-9313-AEE9CF5475D6}">
      <dgm:prSet/>
      <dgm:spPr/>
      <dgm:t>
        <a:bodyPr/>
        <a:lstStyle/>
        <a:p>
          <a:r>
            <a:rPr lang="en-US" dirty="0"/>
            <a:t>Examine the correlation of 2-card sum and final card sum by win/loss. </a:t>
          </a:r>
        </a:p>
      </dgm:t>
    </dgm:pt>
    <dgm:pt modelId="{830A8711-BAB3-4EC4-B454-77BDEF864796}" type="parTrans" cxnId="{3A55AF3B-4551-48DB-952F-5F041E3DFB41}">
      <dgm:prSet/>
      <dgm:spPr/>
      <dgm:t>
        <a:bodyPr/>
        <a:lstStyle/>
        <a:p>
          <a:endParaRPr lang="en-US"/>
        </a:p>
      </dgm:t>
    </dgm:pt>
    <dgm:pt modelId="{206D112C-1A80-4646-8E94-38613B48C31D}" type="sibTrans" cxnId="{3A55AF3B-4551-48DB-952F-5F041E3DFB41}">
      <dgm:prSet/>
      <dgm:spPr/>
      <dgm:t>
        <a:bodyPr/>
        <a:lstStyle/>
        <a:p>
          <a:endParaRPr lang="en-US"/>
        </a:p>
      </dgm:t>
    </dgm:pt>
    <dgm:pt modelId="{8FB60D17-4C2B-472A-A076-BF59799BD8DB}">
      <dgm:prSet/>
      <dgm:spPr/>
      <dgm:t>
        <a:bodyPr/>
        <a:lstStyle/>
        <a:p>
          <a:r>
            <a:rPr lang="en-US"/>
            <a:t>Determine</a:t>
          </a:r>
        </a:p>
      </dgm:t>
    </dgm:pt>
    <dgm:pt modelId="{43FF1700-CD1C-4B94-A787-C8BAADF2D62E}" type="parTrans" cxnId="{FEAB7E10-7366-4D12-8D52-403F4732AD78}">
      <dgm:prSet/>
      <dgm:spPr/>
      <dgm:t>
        <a:bodyPr/>
        <a:lstStyle/>
        <a:p>
          <a:endParaRPr lang="en-US"/>
        </a:p>
      </dgm:t>
    </dgm:pt>
    <dgm:pt modelId="{34BFFA43-B928-44F3-BDBE-9996E30980C1}" type="sibTrans" cxnId="{FEAB7E10-7366-4D12-8D52-403F4732AD78}">
      <dgm:prSet/>
      <dgm:spPr/>
      <dgm:t>
        <a:bodyPr/>
        <a:lstStyle/>
        <a:p>
          <a:endParaRPr lang="en-US"/>
        </a:p>
      </dgm:t>
    </dgm:pt>
    <dgm:pt modelId="{584A0E59-722F-46BA-BABA-346AE628517E}">
      <dgm:prSet/>
      <dgm:spPr/>
      <dgm:t>
        <a:bodyPr/>
        <a:lstStyle/>
        <a:p>
          <a:r>
            <a:rPr lang="en-US"/>
            <a:t>Determine the best seat position and the impact on player strategy.</a:t>
          </a:r>
        </a:p>
      </dgm:t>
    </dgm:pt>
    <dgm:pt modelId="{2D22B366-F2CA-42EA-86F8-F28E91055E3A}" type="parTrans" cxnId="{FAA2D384-F23B-48DC-AA11-36A9BCE1A8A0}">
      <dgm:prSet/>
      <dgm:spPr/>
      <dgm:t>
        <a:bodyPr/>
        <a:lstStyle/>
        <a:p>
          <a:endParaRPr lang="en-US"/>
        </a:p>
      </dgm:t>
    </dgm:pt>
    <dgm:pt modelId="{D13E15D2-59DA-4D78-9C09-64F9D3B77937}" type="sibTrans" cxnId="{FAA2D384-F23B-48DC-AA11-36A9BCE1A8A0}">
      <dgm:prSet/>
      <dgm:spPr/>
      <dgm:t>
        <a:bodyPr/>
        <a:lstStyle/>
        <a:p>
          <a:endParaRPr lang="en-US"/>
        </a:p>
      </dgm:t>
    </dgm:pt>
    <dgm:pt modelId="{F1F1FDB8-5C90-47B3-92FF-F20818D4894B}" type="pres">
      <dgm:prSet presAssocID="{7625F550-105C-4FA4-B29D-8439015237D2}" presName="Name0" presStyleCnt="0">
        <dgm:presLayoutVars>
          <dgm:dir/>
          <dgm:animLvl val="lvl"/>
          <dgm:resizeHandles val="exact"/>
        </dgm:presLayoutVars>
      </dgm:prSet>
      <dgm:spPr/>
    </dgm:pt>
    <dgm:pt modelId="{58B5A242-2A5A-4B14-833C-C0006F5E9A11}" type="pres">
      <dgm:prSet presAssocID="{8FB60D17-4C2B-472A-A076-BF59799BD8DB}" presName="boxAndChildren" presStyleCnt="0"/>
      <dgm:spPr/>
    </dgm:pt>
    <dgm:pt modelId="{393A9925-1D45-4903-8F32-CC380BED96A0}" type="pres">
      <dgm:prSet presAssocID="{8FB60D17-4C2B-472A-A076-BF59799BD8DB}" presName="parentTextBox" presStyleLbl="alignNode1" presStyleIdx="0" presStyleCnt="4"/>
      <dgm:spPr/>
    </dgm:pt>
    <dgm:pt modelId="{E0292010-E6FE-41E3-9486-F67FC4A08ABB}" type="pres">
      <dgm:prSet presAssocID="{8FB60D17-4C2B-472A-A076-BF59799BD8DB}" presName="descendantBox" presStyleLbl="bgAccFollowNode1" presStyleIdx="0" presStyleCnt="4"/>
      <dgm:spPr/>
    </dgm:pt>
    <dgm:pt modelId="{5B650543-2920-49BF-8328-317E048FB930}" type="pres">
      <dgm:prSet presAssocID="{038066E7-9199-449E-85E1-7928D2FFE0AB}" presName="sp" presStyleCnt="0"/>
      <dgm:spPr/>
    </dgm:pt>
    <dgm:pt modelId="{193C3F08-D5D9-4E00-B6E7-CFFFD673C9FF}" type="pres">
      <dgm:prSet presAssocID="{DA1EE72E-A81C-4422-A6D2-38D71DB5EFDE}" presName="arrowAndChildren" presStyleCnt="0"/>
      <dgm:spPr/>
    </dgm:pt>
    <dgm:pt modelId="{508800C7-72FB-48D2-B578-152385C81003}" type="pres">
      <dgm:prSet presAssocID="{DA1EE72E-A81C-4422-A6D2-38D71DB5EFDE}" presName="parentTextArrow" presStyleLbl="node1" presStyleIdx="0" presStyleCnt="0"/>
      <dgm:spPr/>
    </dgm:pt>
    <dgm:pt modelId="{A6D39564-88E4-441C-BB6A-6793766BF18F}" type="pres">
      <dgm:prSet presAssocID="{DA1EE72E-A81C-4422-A6D2-38D71DB5EFDE}" presName="arrow" presStyleLbl="alignNode1" presStyleIdx="1" presStyleCnt="4"/>
      <dgm:spPr/>
    </dgm:pt>
    <dgm:pt modelId="{676F68B7-C7EA-4FA1-BA68-E5E7CCBF8022}" type="pres">
      <dgm:prSet presAssocID="{DA1EE72E-A81C-4422-A6D2-38D71DB5EFDE}" presName="descendantArrow" presStyleLbl="bgAccFollowNode1" presStyleIdx="1" presStyleCnt="4"/>
      <dgm:spPr/>
    </dgm:pt>
    <dgm:pt modelId="{32C0E885-AB83-4354-8CD7-1D0E29A79532}" type="pres">
      <dgm:prSet presAssocID="{384BB371-DAAC-404B-A72F-FAD44697A58A}" presName="sp" presStyleCnt="0"/>
      <dgm:spPr/>
    </dgm:pt>
    <dgm:pt modelId="{9ACB9816-388E-4F7F-890F-9F907E38294F}" type="pres">
      <dgm:prSet presAssocID="{EC90BD04-10D6-4D36-BDD1-9713376C60B6}" presName="arrowAndChildren" presStyleCnt="0"/>
      <dgm:spPr/>
    </dgm:pt>
    <dgm:pt modelId="{175E183A-AA5F-4165-996B-9B0E4C970CF9}" type="pres">
      <dgm:prSet presAssocID="{EC90BD04-10D6-4D36-BDD1-9713376C60B6}" presName="parentTextArrow" presStyleLbl="node1" presStyleIdx="0" presStyleCnt="0"/>
      <dgm:spPr/>
    </dgm:pt>
    <dgm:pt modelId="{16950332-9F10-4925-A187-46B13EC419B7}" type="pres">
      <dgm:prSet presAssocID="{EC90BD04-10D6-4D36-BDD1-9713376C60B6}" presName="arrow" presStyleLbl="alignNode1" presStyleIdx="2" presStyleCnt="4"/>
      <dgm:spPr/>
    </dgm:pt>
    <dgm:pt modelId="{E816A9CD-ED3E-4428-A948-6ACA877DB54B}" type="pres">
      <dgm:prSet presAssocID="{EC90BD04-10D6-4D36-BDD1-9713376C60B6}" presName="descendantArrow" presStyleLbl="bgAccFollowNode1" presStyleIdx="2" presStyleCnt="4"/>
      <dgm:spPr/>
    </dgm:pt>
    <dgm:pt modelId="{02CE43C3-7538-4EFE-831F-415F13815BC5}" type="pres">
      <dgm:prSet presAssocID="{24F76507-85C0-435C-B41F-A818E719252B}" presName="sp" presStyleCnt="0"/>
      <dgm:spPr/>
    </dgm:pt>
    <dgm:pt modelId="{443ACEC3-C9AA-4718-9F50-8D8E3DCA3874}" type="pres">
      <dgm:prSet presAssocID="{B3AD611B-BC12-4884-A159-F80DD7A73FF7}" presName="arrowAndChildren" presStyleCnt="0"/>
      <dgm:spPr/>
    </dgm:pt>
    <dgm:pt modelId="{4D727D76-8A7A-4C82-B055-616F3A979D6E}" type="pres">
      <dgm:prSet presAssocID="{B3AD611B-BC12-4884-A159-F80DD7A73FF7}" presName="parentTextArrow" presStyleLbl="node1" presStyleIdx="0" presStyleCnt="0"/>
      <dgm:spPr/>
    </dgm:pt>
    <dgm:pt modelId="{96CD0D21-B114-404E-A668-404EA99FA0BD}" type="pres">
      <dgm:prSet presAssocID="{B3AD611B-BC12-4884-A159-F80DD7A73FF7}" presName="arrow" presStyleLbl="alignNode1" presStyleIdx="3" presStyleCnt="4"/>
      <dgm:spPr/>
    </dgm:pt>
    <dgm:pt modelId="{8ADC2BE8-C651-463B-B291-AE9EE0F8E431}" type="pres">
      <dgm:prSet presAssocID="{B3AD611B-BC12-4884-A159-F80DD7A73FF7}" presName="descendantArrow" presStyleLbl="bgAccFollowNode1" presStyleIdx="3" presStyleCnt="4"/>
      <dgm:spPr/>
    </dgm:pt>
  </dgm:ptLst>
  <dgm:cxnLst>
    <dgm:cxn modelId="{FEAB7E10-7366-4D12-8D52-403F4732AD78}" srcId="{7625F550-105C-4FA4-B29D-8439015237D2}" destId="{8FB60D17-4C2B-472A-A076-BF59799BD8DB}" srcOrd="3" destOrd="0" parTransId="{43FF1700-CD1C-4B94-A787-C8BAADF2D62E}" sibTransId="{34BFFA43-B928-44F3-BDBE-9996E30980C1}"/>
    <dgm:cxn modelId="{9D152C20-263C-4810-81D4-6C0CE99358BE}" srcId="{EC90BD04-10D6-4D36-BDD1-9713376C60B6}" destId="{3904F6BE-394B-4F28-94F9-99F9FE81737C}" srcOrd="0" destOrd="0" parTransId="{EAE7B101-F577-4B05-B975-3CD5ABBFC2A1}" sibTransId="{A1DC8E71-61B6-4D20-97F7-8A751E8DD18D}"/>
    <dgm:cxn modelId="{B3520A24-FCBA-4D86-ACE0-887DACEF52EB}" type="presOf" srcId="{B3AD611B-BC12-4884-A159-F80DD7A73FF7}" destId="{96CD0D21-B114-404E-A668-404EA99FA0BD}" srcOrd="1" destOrd="0" presId="urn:microsoft.com/office/officeart/2016/7/layout/VerticalDownArrowProcess"/>
    <dgm:cxn modelId="{51AFDD3A-2BF7-4860-9704-91D1C046B200}" srcId="{B3AD611B-BC12-4884-A159-F80DD7A73FF7}" destId="{0AD47D6C-E44C-44C8-BF5F-50A6D5004339}" srcOrd="0" destOrd="0" parTransId="{7539DE8B-02FC-455B-8B40-67A72444DC97}" sibTransId="{4C71C66B-E6A2-47D8-B245-3D61FCB07AAD}"/>
    <dgm:cxn modelId="{3A55AF3B-4551-48DB-952F-5F041E3DFB41}" srcId="{DA1EE72E-A81C-4422-A6D2-38D71DB5EFDE}" destId="{F755D2D7-3F4E-4E22-9313-AEE9CF5475D6}" srcOrd="0" destOrd="0" parTransId="{830A8711-BAB3-4EC4-B454-77BDEF864796}" sibTransId="{206D112C-1A80-4646-8E94-38613B48C31D}"/>
    <dgm:cxn modelId="{C2B5E83D-73F3-4817-96A3-5011E3AC48DD}" type="presOf" srcId="{3904F6BE-394B-4F28-94F9-99F9FE81737C}" destId="{E816A9CD-ED3E-4428-A948-6ACA877DB54B}" srcOrd="0" destOrd="0" presId="urn:microsoft.com/office/officeart/2016/7/layout/VerticalDownArrowProcess"/>
    <dgm:cxn modelId="{4C32DA5C-CD57-4501-A6F3-DA3174782839}" type="presOf" srcId="{F755D2D7-3F4E-4E22-9313-AEE9CF5475D6}" destId="{676F68B7-C7EA-4FA1-BA68-E5E7CCBF8022}" srcOrd="0" destOrd="0" presId="urn:microsoft.com/office/officeart/2016/7/layout/VerticalDownArrowProcess"/>
    <dgm:cxn modelId="{FA4D7759-8A37-4E09-9D8E-5E2203629862}" type="presOf" srcId="{8FB60D17-4C2B-472A-A076-BF59799BD8DB}" destId="{393A9925-1D45-4903-8F32-CC380BED96A0}" srcOrd="0" destOrd="0" presId="urn:microsoft.com/office/officeart/2016/7/layout/VerticalDownArrowProcess"/>
    <dgm:cxn modelId="{31575859-583B-4DD0-917B-1ADB8219AB50}" type="presOf" srcId="{584A0E59-722F-46BA-BABA-346AE628517E}" destId="{E0292010-E6FE-41E3-9486-F67FC4A08ABB}" srcOrd="0" destOrd="0" presId="urn:microsoft.com/office/officeart/2016/7/layout/VerticalDownArrowProcess"/>
    <dgm:cxn modelId="{FAA2D384-F23B-48DC-AA11-36A9BCE1A8A0}" srcId="{8FB60D17-4C2B-472A-A076-BF59799BD8DB}" destId="{584A0E59-722F-46BA-BABA-346AE628517E}" srcOrd="0" destOrd="0" parTransId="{2D22B366-F2CA-42EA-86F8-F28E91055E3A}" sibTransId="{D13E15D2-59DA-4D78-9C09-64F9D3B77937}"/>
    <dgm:cxn modelId="{451BE08A-D7F5-4E5B-929A-EFC5BCD41AD7}" srcId="{7625F550-105C-4FA4-B29D-8439015237D2}" destId="{B3AD611B-BC12-4884-A159-F80DD7A73FF7}" srcOrd="0" destOrd="0" parTransId="{F5013DFC-49AA-482F-9478-3862B1D7A108}" sibTransId="{24F76507-85C0-435C-B41F-A818E719252B}"/>
    <dgm:cxn modelId="{9BA46C8C-4328-45ED-A30B-824B6D2220CF}" type="presOf" srcId="{DA1EE72E-A81C-4422-A6D2-38D71DB5EFDE}" destId="{A6D39564-88E4-441C-BB6A-6793766BF18F}" srcOrd="1" destOrd="0" presId="urn:microsoft.com/office/officeart/2016/7/layout/VerticalDownArrowProcess"/>
    <dgm:cxn modelId="{71F6D28C-2D32-4588-A6A5-FFA0CB339DD5}" type="presOf" srcId="{0AD47D6C-E44C-44C8-BF5F-50A6D5004339}" destId="{8ADC2BE8-C651-463B-B291-AE9EE0F8E431}" srcOrd="0" destOrd="0" presId="urn:microsoft.com/office/officeart/2016/7/layout/VerticalDownArrowProcess"/>
    <dgm:cxn modelId="{8B20B6BA-70E2-4D43-807C-113C610A1118}" type="presOf" srcId="{B3AD611B-BC12-4884-A159-F80DD7A73FF7}" destId="{4D727D76-8A7A-4C82-B055-616F3A979D6E}" srcOrd="0" destOrd="0" presId="urn:microsoft.com/office/officeart/2016/7/layout/VerticalDownArrowProcess"/>
    <dgm:cxn modelId="{E507D8C4-BC65-459D-997A-6D8C381A7390}" type="presOf" srcId="{EC90BD04-10D6-4D36-BDD1-9713376C60B6}" destId="{175E183A-AA5F-4165-996B-9B0E4C970CF9}" srcOrd="0" destOrd="0" presId="urn:microsoft.com/office/officeart/2016/7/layout/VerticalDownArrowProcess"/>
    <dgm:cxn modelId="{ACCA77C9-0983-4B2A-ACCA-633F1E6216F2}" srcId="{7625F550-105C-4FA4-B29D-8439015237D2}" destId="{EC90BD04-10D6-4D36-BDD1-9713376C60B6}" srcOrd="1" destOrd="0" parTransId="{6121E3DD-0297-44E7-9B80-86C59220FBD6}" sibTransId="{384BB371-DAAC-404B-A72F-FAD44697A58A}"/>
    <dgm:cxn modelId="{5AA268CE-A07B-404D-9C1A-D937A7565719}" type="presOf" srcId="{EC90BD04-10D6-4D36-BDD1-9713376C60B6}" destId="{16950332-9F10-4925-A187-46B13EC419B7}" srcOrd="1" destOrd="0" presId="urn:microsoft.com/office/officeart/2016/7/layout/VerticalDownArrowProcess"/>
    <dgm:cxn modelId="{33539ACE-9A50-43F5-8A43-004ED754A535}" type="presOf" srcId="{DA1EE72E-A81C-4422-A6D2-38D71DB5EFDE}" destId="{508800C7-72FB-48D2-B578-152385C81003}" srcOrd="0" destOrd="0" presId="urn:microsoft.com/office/officeart/2016/7/layout/VerticalDownArrowProcess"/>
    <dgm:cxn modelId="{4F6E19D6-7885-4691-BD2C-876CB6753B29}" type="presOf" srcId="{7625F550-105C-4FA4-B29D-8439015237D2}" destId="{F1F1FDB8-5C90-47B3-92FF-F20818D4894B}" srcOrd="0" destOrd="0" presId="urn:microsoft.com/office/officeart/2016/7/layout/VerticalDownArrowProcess"/>
    <dgm:cxn modelId="{48A76BE1-B129-466C-8519-294F83564B97}" srcId="{7625F550-105C-4FA4-B29D-8439015237D2}" destId="{DA1EE72E-A81C-4422-A6D2-38D71DB5EFDE}" srcOrd="2" destOrd="0" parTransId="{191199D7-F409-4240-A8C0-61C02E90CDEF}" sibTransId="{038066E7-9199-449E-85E1-7928D2FFE0AB}"/>
    <dgm:cxn modelId="{17620DCE-F79C-4DB3-9C4C-C473BC777312}" type="presParOf" srcId="{F1F1FDB8-5C90-47B3-92FF-F20818D4894B}" destId="{58B5A242-2A5A-4B14-833C-C0006F5E9A11}" srcOrd="0" destOrd="0" presId="urn:microsoft.com/office/officeart/2016/7/layout/VerticalDownArrowProcess"/>
    <dgm:cxn modelId="{BAD48E27-4C00-4DC4-BAEF-27440E99B089}" type="presParOf" srcId="{58B5A242-2A5A-4B14-833C-C0006F5E9A11}" destId="{393A9925-1D45-4903-8F32-CC380BED96A0}" srcOrd="0" destOrd="0" presId="urn:microsoft.com/office/officeart/2016/7/layout/VerticalDownArrowProcess"/>
    <dgm:cxn modelId="{DFAEB3C0-C8A7-4842-8CF1-E68885C12011}" type="presParOf" srcId="{58B5A242-2A5A-4B14-833C-C0006F5E9A11}" destId="{E0292010-E6FE-41E3-9486-F67FC4A08ABB}" srcOrd="1" destOrd="0" presId="urn:microsoft.com/office/officeart/2016/7/layout/VerticalDownArrowProcess"/>
    <dgm:cxn modelId="{9E4A96D0-3B62-4129-B34E-CE0C6ABF1FFA}" type="presParOf" srcId="{F1F1FDB8-5C90-47B3-92FF-F20818D4894B}" destId="{5B650543-2920-49BF-8328-317E048FB930}" srcOrd="1" destOrd="0" presId="urn:microsoft.com/office/officeart/2016/7/layout/VerticalDownArrowProcess"/>
    <dgm:cxn modelId="{44CDF46D-71C3-4A6A-9C41-7676FDB388B6}" type="presParOf" srcId="{F1F1FDB8-5C90-47B3-92FF-F20818D4894B}" destId="{193C3F08-D5D9-4E00-B6E7-CFFFD673C9FF}" srcOrd="2" destOrd="0" presId="urn:microsoft.com/office/officeart/2016/7/layout/VerticalDownArrowProcess"/>
    <dgm:cxn modelId="{99FA52BF-7941-4FDB-A6A1-346830198073}" type="presParOf" srcId="{193C3F08-D5D9-4E00-B6E7-CFFFD673C9FF}" destId="{508800C7-72FB-48D2-B578-152385C81003}" srcOrd="0" destOrd="0" presId="urn:microsoft.com/office/officeart/2016/7/layout/VerticalDownArrowProcess"/>
    <dgm:cxn modelId="{2380FE33-FB7E-4987-B748-DE4F4E9C4075}" type="presParOf" srcId="{193C3F08-D5D9-4E00-B6E7-CFFFD673C9FF}" destId="{A6D39564-88E4-441C-BB6A-6793766BF18F}" srcOrd="1" destOrd="0" presId="urn:microsoft.com/office/officeart/2016/7/layout/VerticalDownArrowProcess"/>
    <dgm:cxn modelId="{31002C1D-5C99-44BB-85E6-B8A096CDA60D}" type="presParOf" srcId="{193C3F08-D5D9-4E00-B6E7-CFFFD673C9FF}" destId="{676F68B7-C7EA-4FA1-BA68-E5E7CCBF8022}" srcOrd="2" destOrd="0" presId="urn:microsoft.com/office/officeart/2016/7/layout/VerticalDownArrowProcess"/>
    <dgm:cxn modelId="{CDD17CF8-C0DC-4A3C-9CF3-F7E8CE0B78C2}" type="presParOf" srcId="{F1F1FDB8-5C90-47B3-92FF-F20818D4894B}" destId="{32C0E885-AB83-4354-8CD7-1D0E29A79532}" srcOrd="3" destOrd="0" presId="urn:microsoft.com/office/officeart/2016/7/layout/VerticalDownArrowProcess"/>
    <dgm:cxn modelId="{2CDAE5B0-7112-4F9D-AA6B-365B4554C4B9}" type="presParOf" srcId="{F1F1FDB8-5C90-47B3-92FF-F20818D4894B}" destId="{9ACB9816-388E-4F7F-890F-9F907E38294F}" srcOrd="4" destOrd="0" presId="urn:microsoft.com/office/officeart/2016/7/layout/VerticalDownArrowProcess"/>
    <dgm:cxn modelId="{EC05DC87-B68B-40DA-95E6-57DEFAE28D18}" type="presParOf" srcId="{9ACB9816-388E-4F7F-890F-9F907E38294F}" destId="{175E183A-AA5F-4165-996B-9B0E4C970CF9}" srcOrd="0" destOrd="0" presId="urn:microsoft.com/office/officeart/2016/7/layout/VerticalDownArrowProcess"/>
    <dgm:cxn modelId="{FE7081A1-DB5D-4218-9A84-6875D59E3C86}" type="presParOf" srcId="{9ACB9816-388E-4F7F-890F-9F907E38294F}" destId="{16950332-9F10-4925-A187-46B13EC419B7}" srcOrd="1" destOrd="0" presId="urn:microsoft.com/office/officeart/2016/7/layout/VerticalDownArrowProcess"/>
    <dgm:cxn modelId="{3CC3EEAB-FBE8-416F-A3F1-D9B481A922A9}" type="presParOf" srcId="{9ACB9816-388E-4F7F-890F-9F907E38294F}" destId="{E816A9CD-ED3E-4428-A948-6ACA877DB54B}" srcOrd="2" destOrd="0" presId="urn:microsoft.com/office/officeart/2016/7/layout/VerticalDownArrowProcess"/>
    <dgm:cxn modelId="{92DC6775-8527-404B-9A6B-F820FDF077FC}" type="presParOf" srcId="{F1F1FDB8-5C90-47B3-92FF-F20818D4894B}" destId="{02CE43C3-7538-4EFE-831F-415F13815BC5}" srcOrd="5" destOrd="0" presId="urn:microsoft.com/office/officeart/2016/7/layout/VerticalDownArrowProcess"/>
    <dgm:cxn modelId="{5E7D7191-D216-4502-8453-EB636C256007}" type="presParOf" srcId="{F1F1FDB8-5C90-47B3-92FF-F20818D4894B}" destId="{443ACEC3-C9AA-4718-9F50-8D8E3DCA3874}" srcOrd="6" destOrd="0" presId="urn:microsoft.com/office/officeart/2016/7/layout/VerticalDownArrowProcess"/>
    <dgm:cxn modelId="{7E81C42B-FEE3-424A-AE45-4E4ED1C499DF}" type="presParOf" srcId="{443ACEC3-C9AA-4718-9F50-8D8E3DCA3874}" destId="{4D727D76-8A7A-4C82-B055-616F3A979D6E}" srcOrd="0" destOrd="0" presId="urn:microsoft.com/office/officeart/2016/7/layout/VerticalDownArrowProcess"/>
    <dgm:cxn modelId="{47EC65C3-1064-42A7-982E-DFF533D81A2C}" type="presParOf" srcId="{443ACEC3-C9AA-4718-9F50-8D8E3DCA3874}" destId="{96CD0D21-B114-404E-A668-404EA99FA0BD}" srcOrd="1" destOrd="0" presId="urn:microsoft.com/office/officeart/2016/7/layout/VerticalDownArrowProcess"/>
    <dgm:cxn modelId="{E110C0D8-D45A-48DB-BD48-26B4F9C751D3}" type="presParOf" srcId="{443ACEC3-C9AA-4718-9F50-8D8E3DCA3874}" destId="{8ADC2BE8-C651-463B-B291-AE9EE0F8E43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9925-1D45-4903-8F32-CC380BED96A0}">
      <dsp:nvSpPr>
        <dsp:cNvPr id="0" name=""/>
        <dsp:cNvSpPr/>
      </dsp:nvSpPr>
      <dsp:spPr>
        <a:xfrm>
          <a:off x="0" y="4827324"/>
          <a:ext cx="1628400" cy="1056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>
        <a:off x="0" y="4827324"/>
        <a:ext cx="1628400" cy="1056100"/>
      </dsp:txXfrm>
    </dsp:sp>
    <dsp:sp modelId="{E0292010-E6FE-41E3-9486-F67FC4A08ABB}">
      <dsp:nvSpPr>
        <dsp:cNvPr id="0" name=""/>
        <dsp:cNvSpPr/>
      </dsp:nvSpPr>
      <dsp:spPr>
        <a:xfrm>
          <a:off x="1628400" y="4827324"/>
          <a:ext cx="4885203" cy="1056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the best seat position and the impact on player strategy.</a:t>
          </a:r>
        </a:p>
      </dsp:txBody>
      <dsp:txXfrm>
        <a:off x="1628400" y="4827324"/>
        <a:ext cx="4885203" cy="1056100"/>
      </dsp:txXfrm>
    </dsp:sp>
    <dsp:sp modelId="{A6D39564-88E4-441C-BB6A-6793766BF18F}">
      <dsp:nvSpPr>
        <dsp:cNvPr id="0" name=""/>
        <dsp:cNvSpPr/>
      </dsp:nvSpPr>
      <dsp:spPr>
        <a:xfrm rot="10800000">
          <a:off x="0" y="3218883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Examine</a:t>
          </a:r>
        </a:p>
      </dsp:txBody>
      <dsp:txXfrm rot="-10800000">
        <a:off x="0" y="3218883"/>
        <a:ext cx="1628400" cy="1055783"/>
      </dsp:txXfrm>
    </dsp:sp>
    <dsp:sp modelId="{676F68B7-C7EA-4FA1-BA68-E5E7CCBF8022}">
      <dsp:nvSpPr>
        <dsp:cNvPr id="0" name=""/>
        <dsp:cNvSpPr/>
      </dsp:nvSpPr>
      <dsp:spPr>
        <a:xfrm>
          <a:off x="1628400" y="3218883"/>
          <a:ext cx="4885203" cy="10557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Examine the correlation of 2-card sum and final card sum by win/loss. </a:t>
          </a:r>
        </a:p>
      </dsp:txBody>
      <dsp:txXfrm>
        <a:off x="1628400" y="3218883"/>
        <a:ext cx="4885203" cy="1055783"/>
      </dsp:txXfrm>
    </dsp:sp>
    <dsp:sp modelId="{16950332-9F10-4925-A187-46B13EC419B7}">
      <dsp:nvSpPr>
        <dsp:cNvPr id="0" name=""/>
        <dsp:cNvSpPr/>
      </dsp:nvSpPr>
      <dsp:spPr>
        <a:xfrm rot="10800000">
          <a:off x="0" y="1610442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Simulate</a:t>
          </a:r>
        </a:p>
      </dsp:txBody>
      <dsp:txXfrm rot="-10800000">
        <a:off x="0" y="1610442"/>
        <a:ext cx="1628400" cy="1055783"/>
      </dsp:txXfrm>
    </dsp:sp>
    <dsp:sp modelId="{E816A9CD-ED3E-4428-A948-6ACA877DB54B}">
      <dsp:nvSpPr>
        <dsp:cNvPr id="0" name=""/>
        <dsp:cNvSpPr/>
      </dsp:nvSpPr>
      <dsp:spPr>
        <a:xfrm>
          <a:off x="1628400" y="1610442"/>
          <a:ext cx="4885203" cy="105578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Simulate 150,000 hands per 6 players to predict win/push/loss with a player hand of 12 and is it a viable strategy when compared to real data.</a:t>
          </a:r>
        </a:p>
      </dsp:txBody>
      <dsp:txXfrm>
        <a:off x="1628400" y="1610442"/>
        <a:ext cx="4885203" cy="1055783"/>
      </dsp:txXfrm>
    </dsp:sp>
    <dsp:sp modelId="{96CD0D21-B114-404E-A668-404EA99FA0BD}">
      <dsp:nvSpPr>
        <dsp:cNvPr id="0" name=""/>
        <dsp:cNvSpPr/>
      </dsp:nvSpPr>
      <dsp:spPr>
        <a:xfrm rot="10800000">
          <a:off x="0" y="2000"/>
          <a:ext cx="1628400" cy="16242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177800" rIns="115812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</a:t>
          </a:r>
        </a:p>
      </dsp:txBody>
      <dsp:txXfrm rot="-10800000">
        <a:off x="0" y="2000"/>
        <a:ext cx="1628400" cy="1055783"/>
      </dsp:txXfrm>
    </dsp:sp>
    <dsp:sp modelId="{8ADC2BE8-C651-463B-B291-AE9EE0F8E431}">
      <dsp:nvSpPr>
        <dsp:cNvPr id="0" name=""/>
        <dsp:cNvSpPr/>
      </dsp:nvSpPr>
      <dsp:spPr>
        <a:xfrm>
          <a:off x="1628400" y="2000"/>
          <a:ext cx="4885203" cy="10557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 if card counting or standard play provide predictive betting patterns.</a:t>
          </a:r>
        </a:p>
      </dsp:txBody>
      <dsp:txXfrm>
        <a:off x="1628400" y="2000"/>
        <a:ext cx="4885203" cy="1055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C01C0002-58FC-4EAF-86DE-823FBE0EACC6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ED63157-4757-42CA-BF67-79F5AE0C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6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64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models seem to average the predicted correlation compared to actual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5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5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3913" y="1349375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winning strategy for blackjack?  There is none!</a:t>
            </a:r>
          </a:p>
          <a:p>
            <a:endParaRPr lang="en-US" dirty="0"/>
          </a:p>
          <a:p>
            <a:r>
              <a:rPr lang="en-US" dirty="0"/>
              <a:t>Casino rules support the house gaining the edge  by forcing players to act before the dealer, thus acting on incomplete information.</a:t>
            </a:r>
          </a:p>
          <a:p>
            <a:endParaRPr lang="en-US" dirty="0"/>
          </a:p>
          <a:p>
            <a:r>
              <a:rPr lang="en-US" dirty="0"/>
              <a:t>Players are especially in danger when their hands total between 12 and 16. They are at risk of busting with their next card, and the dealer is showing a high hand.  Players call this the Valley of Despair.</a:t>
            </a:r>
          </a:p>
          <a:p>
            <a:endParaRPr lang="en-US" dirty="0"/>
          </a:p>
          <a:p>
            <a:r>
              <a:rPr lang="en-US" dirty="0"/>
              <a:t>Computer Scientist and Mathematicians have studied this game for many years to determine the best possible strategy to minimize loss, allowing a player to stretch his bankroll in hopes of hitting a lucky streak; however, you play long enough you will loss.</a:t>
            </a:r>
          </a:p>
          <a:p>
            <a:endParaRPr lang="en-US" dirty="0"/>
          </a:p>
          <a:p>
            <a:r>
              <a:rPr lang="en-US" dirty="0"/>
              <a:t>Many have attempted to identify the ‘players edge’ using machine methodologies such as generic algorithms, logistic regression, Reinforcement learning and neuro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3913" y="1349375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winning strategy for blackjack?  There is none!</a:t>
            </a:r>
          </a:p>
          <a:p>
            <a:endParaRPr lang="en-US" dirty="0"/>
          </a:p>
          <a:p>
            <a:r>
              <a:rPr lang="en-US" dirty="0"/>
              <a:t>Casino rules support the house gaining the edge  by forcing players to act before the dealer, thus acting on incomplete information.</a:t>
            </a:r>
          </a:p>
          <a:p>
            <a:endParaRPr lang="en-US" dirty="0"/>
          </a:p>
          <a:p>
            <a:r>
              <a:rPr lang="en-US" dirty="0"/>
              <a:t>Players are especially in danger when their hands total between 12 and 16. They are at risk of busting with their next card, and the dealer is showing a high hand.  Players call this the Valley of Despair.</a:t>
            </a:r>
          </a:p>
          <a:p>
            <a:endParaRPr lang="en-US" dirty="0"/>
          </a:p>
          <a:p>
            <a:r>
              <a:rPr lang="en-US" dirty="0"/>
              <a:t>Computer Scientist and Mathematicians have studied this game for many years to determine the best possible strategy to minimize loss, allowing a player to stretch his bankroll in hopes of hitting a lucky streak; however, you play long enough you will loss.</a:t>
            </a:r>
          </a:p>
          <a:p>
            <a:endParaRPr lang="en-US" dirty="0"/>
          </a:p>
          <a:p>
            <a:r>
              <a:rPr lang="en-US" dirty="0"/>
              <a:t>Many have attempted to identify the ‘players edge’ using machine methodologies such as generic algorithms, logistic regression, Reinforcement learning and neuro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2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revisit Blackjack and do a deeper investigation of the data looking at player strategies such as counting cards, seat position and how potential strategies might impact the overall percentage of winning.  </a:t>
            </a:r>
          </a:p>
          <a:p>
            <a:endParaRPr lang="en-US" dirty="0"/>
          </a:p>
          <a:p>
            <a:r>
              <a:rPr lang="en-US" dirty="0"/>
              <a:t>We wanted to investigate the “Valley of Despair” concept and if a winning strategy was to stay with a hand of 12. We built a Python simulator to test this strategy and compared it to the data collected.</a:t>
            </a:r>
          </a:p>
          <a:p>
            <a:endParaRPr lang="en-US" dirty="0"/>
          </a:p>
          <a:p>
            <a:r>
              <a:rPr lang="en-US" dirty="0"/>
              <a:t>We wanted to examine the correlation of 2-card sum and final card sum by win/push/loss.</a:t>
            </a:r>
          </a:p>
          <a:p>
            <a:endParaRPr lang="en-US" dirty="0"/>
          </a:p>
          <a:p>
            <a:r>
              <a:rPr lang="en-US" dirty="0"/>
              <a:t>And, lastly, we wanted to determine if there was a best seat position impacting player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4518204"/>
            <a:ext cx="5681980" cy="4399218"/>
          </a:xfrm>
        </p:spPr>
        <p:txBody>
          <a:bodyPr/>
          <a:lstStyle/>
          <a:p>
            <a:r>
              <a:rPr lang="en-US" sz="1000" dirty="0"/>
              <a:t>The ultimate goal is for the dealer to bust and the player to stay or hit when appropriate ultimately extending their game play and hopefully winning more money. </a:t>
            </a:r>
          </a:p>
          <a:p>
            <a:endParaRPr lang="en-US" sz="1000" dirty="0"/>
          </a:p>
          <a:p>
            <a:r>
              <a:rPr lang="en-US" sz="1000" dirty="0"/>
              <a:t>We built a simulation in Python Pandas to test and lower the odds of busting by staying with a hand of 12. For the simulation there are 4 decks of cards totaling 208 cards shuffled randomly.  The set value for face cards is 10 and the Ace is valued at 11 or 1. </a:t>
            </a:r>
          </a:p>
          <a:p>
            <a:endParaRPr lang="en-US" sz="1000" dirty="0"/>
          </a:p>
          <a:p>
            <a:r>
              <a:rPr lang="en-US" sz="1000" dirty="0"/>
              <a:t>With the 2-card sum of 11, the player can take another card without the risk of busting due to the highest non-interchangeable card having a value of 10.  This hand has a high possibility of getting blackjack versus busting.</a:t>
            </a:r>
          </a:p>
          <a:p>
            <a:r>
              <a:rPr lang="en-US" sz="1000" dirty="0"/>
              <a:t> </a:t>
            </a:r>
          </a:p>
          <a:p>
            <a:r>
              <a:rPr lang="en-US" sz="1000" dirty="0"/>
              <a:t>With a 2-card sum of 12, the player should stay.  If he takes another card, there’s a high chance he will bust.  If he stays, there’s a chance the dealer will bust because the dealer must have a hard 17 or hit until he reaches a soft 17. increasing the likelihood of the dealer busting.  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900,000 simulations were run through the simulation producing random hands that resulted in 415,343 wins, 55,442 pushes, and 429,215 losses.</a:t>
            </a:r>
          </a:p>
          <a:p>
            <a:r>
              <a:rPr lang="en-US" sz="1000" dirty="0"/>
              <a:t>  </a:t>
            </a:r>
          </a:p>
          <a:p>
            <a:r>
              <a:rPr lang="en-US" sz="1000" dirty="0"/>
              <a:t>Therefore, when a player stays at 12, he has a 46.15% chance to win, a 6.16% chance for a push, and a 47.69% chance to lose.   </a:t>
            </a:r>
          </a:p>
          <a:p>
            <a:endParaRPr lang="en-US" sz="1000" dirty="0"/>
          </a:p>
          <a:p>
            <a:r>
              <a:rPr lang="en-US" sz="1000" dirty="0"/>
              <a:t>We compared this with the blackjack data.  When a player stayed at 12, he won 32.17% of the time, lost 62.11% of the time and pushed 5.71% of the time.  </a:t>
            </a:r>
          </a:p>
          <a:p>
            <a:endParaRPr lang="en-US" sz="1000" dirty="0"/>
          </a:p>
          <a:p>
            <a:r>
              <a:rPr lang="en-US" sz="1000" dirty="0"/>
              <a:t>Based on this simulation in comparison to the data collected, even though the player still loses the majority of the time, staying at 12 minimizes that loss.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linear regression attempts to model a relationship between the value of the initial hand dealt with the ending hand value.  </a:t>
            </a:r>
          </a:p>
          <a:p>
            <a:endParaRPr lang="en-US" dirty="0"/>
          </a:p>
          <a:p>
            <a:r>
              <a:rPr lang="en-US" dirty="0"/>
              <a:t>The eventual winning and losing hands were modeled separately. </a:t>
            </a:r>
          </a:p>
          <a:p>
            <a:endParaRPr lang="en-US" dirty="0"/>
          </a:p>
          <a:p>
            <a:r>
              <a:rPr lang="en-US" dirty="0"/>
              <a:t>The data used for this regression was loaded into a </a:t>
            </a:r>
            <a:r>
              <a:rPr lang="en-US" dirty="0" err="1"/>
              <a:t>jupyter</a:t>
            </a:r>
            <a:r>
              <a:rPr lang="en-US" dirty="0"/>
              <a:t> notebook file from AWS.  Using Pandas, Matplotlib, and </a:t>
            </a:r>
            <a:r>
              <a:rPr lang="en-US" dirty="0" err="1"/>
              <a:t>Scipy.stats</a:t>
            </a:r>
            <a:r>
              <a:rPr lang="en-US" dirty="0"/>
              <a:t> to do the regression, I used a grouping of the winning and losing hand counts by each value to compare against what the model predicted.  </a:t>
            </a:r>
          </a:p>
          <a:p>
            <a:endParaRPr lang="en-US" dirty="0"/>
          </a:p>
          <a:p>
            <a:r>
              <a:rPr lang="en-US" dirty="0"/>
              <a:t>The model shows a very slight correlation between the starting and ending hands and no statistical correlation in hands where the player lost.</a:t>
            </a:r>
          </a:p>
          <a:p>
            <a:endParaRPr lang="en-US" dirty="0"/>
          </a:p>
          <a:p>
            <a:r>
              <a:rPr lang="en-US" dirty="0"/>
              <a:t>I think this may be because of the different strategies applied by the player based on the situation they encounter.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hand (in 900K) where the player got the maximum hits and only had total of 8. 12 players had 9 (4 winners were dealer busts).</a:t>
            </a:r>
          </a:p>
          <a:p>
            <a:endParaRPr lang="en-US" dirty="0"/>
          </a:p>
          <a:p>
            <a:r>
              <a:rPr lang="en-US" dirty="0"/>
              <a:t>12 – 16 and 20 make up 51% of starting hands</a:t>
            </a:r>
          </a:p>
          <a:p>
            <a:r>
              <a:rPr lang="en-US" dirty="0"/>
              <a:t>27% of wins end up with 18, 20, or 21</a:t>
            </a:r>
          </a:p>
          <a:p>
            <a:r>
              <a:rPr lang="en-US" dirty="0"/>
              <a:t>Initial values of 12 – 16 are statistically the worse hands with which to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63157-4757-42CA-BF67-79F5AE0C1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8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CE3E-9ABA-4B00-A88C-B2C6D54F9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EAE17-2A3A-4B29-9218-A312904B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A20B-1D59-4617-9A79-4893D6E0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770F-032E-4B01-83AA-3DDDC936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F982-D37A-4633-9BF3-103567C1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27C0-B5D8-4BC4-9A0C-E0F75D4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05053-EAFE-43FD-89F5-40F66361B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F05C-C6DE-40E0-916E-AC2DA2AB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F373-DE1F-4811-8EB9-DE9762DD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0F8B-2FE8-466C-99F4-A4FAB5B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312B-7206-48BF-867F-2A2D4DDA9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D2881-871C-4804-B917-A4163ED66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B37E-F48E-4D72-8C33-96292544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C0476-0BB5-42BD-B71F-93F77E50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773F-6E4C-4763-9446-7625742C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4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FBEE-49EE-476A-B246-00FF691E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78F0-FEE3-4781-B2AC-8336A130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4160-9F17-4398-8CA9-7029539D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8151-12AC-4D6B-B99E-DC992FB2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FF7F-EDFB-43EA-85C9-622CAB5E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8F3-67D2-4869-A825-07D1F3D4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5E52-E7E5-400B-A41A-077BB8DFB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7E9C6-C50A-4F84-B00C-92EBF525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6E6BA-78C0-4ECB-B218-377335C5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7EE5-0183-4797-BD13-1A924D9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BB6B-6C8F-4065-B483-2C57812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E98B-4F2B-496C-AD54-F568E7C78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6EBC4-F000-4F0C-B765-32BE4D41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748C8-F90D-4D78-ACA6-D4DC2E2F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A8CE5-94A4-4D9F-BBE5-6F06371D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5383-9111-4D44-841D-1FD02CFD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8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B65D-1E94-4959-87F1-96F9E017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A6C8-0240-4518-8BBD-34396A7A8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96F1-89D5-47AB-8147-40E7CE0E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A78AC-0FA7-423D-90B7-A58445AF6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7888F-B148-4AC7-ACCC-56739EC39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2D92F-E61A-4EC8-BE43-B8A7E2B4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9D096-EF30-4ACE-A4E0-B4C07DF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A678E-E845-4996-83A1-3F9F6105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2DAE-454F-46D7-AF86-5C089A7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F3FC8-2768-48E5-8659-0430016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D1F7A-8F96-48A8-9B46-89502B55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1EC04-FE19-4BAF-B7BC-F924E74F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7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AA5AF-B780-4869-A04A-94878726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5DBB5-D312-4FD0-9F98-C6FC3551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2D034-6171-429C-A9DF-A088B932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CA0C-9293-455B-ACCD-E8DD2ADB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7DEC-399E-43D7-803D-A0D275BB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4DA54-F2DA-4A23-AEA1-E83AF7303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2BE4-B42C-4006-A64D-16F10537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5A86-1EF5-48C0-B263-755E11D4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CD3C-0216-4253-A4CF-E6FC70A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3477-B0C0-4B3C-9A36-14A35964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33C87-58A7-47E6-8AE8-D8F1D54B7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6E4DC-1343-423B-89E8-3588A441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842AA-0E39-4DBE-A686-E581CB1B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A08C-B76D-4694-8FCF-09F3E8A4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D74E8-6377-4572-A9C0-9B624CFC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867E3-EBF3-463B-A843-DEA6C6FF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77950-0620-4547-8006-5EEFEBF9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5485-54E0-42A6-85C3-CF635AF41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A482-50D8-4A99-94CA-E0A586FD6FD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782CF-5771-4622-B875-FD41511B6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56BFF-05F6-4A64-A17B-8B91A6209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B1BCE-3E58-45B2-A359-7DB6CF509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4A02-A843-4A55-929D-E65E1A126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Blackjack and</a:t>
            </a:r>
            <a:br>
              <a:rPr lang="en-US" sz="4800" b="1" kern="1200">
                <a:latin typeface="+mj-lt"/>
                <a:ea typeface="+mj-ea"/>
                <a:cs typeface="+mj-cs"/>
              </a:rPr>
            </a:br>
            <a:r>
              <a:rPr lang="en-US" sz="4800" b="1" kern="120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5A1BE-C9BD-4957-8D4F-DFEE20C53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/>
              <a:t>Presented By:</a:t>
            </a:r>
          </a:p>
          <a:p>
            <a:pPr algn="l">
              <a:spcAft>
                <a:spcPts val="600"/>
              </a:spcAft>
            </a:pPr>
            <a:r>
              <a:rPr lang="en-US" sz="1000"/>
              <a:t>Anir, Anthony, Chris, Dean, Delan, and Paula</a:t>
            </a:r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55635"/>
            <a:ext cx="5708204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7"/>
            <a:ext cx="5708204" cy="3805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19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8"/>
            <a:ext cx="5375563" cy="5167310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Blackjack Table Seat Position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51B4A4A-F037-41E2-A17D-AB60AE0F3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328" y="1976582"/>
            <a:ext cx="6442400" cy="45156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Is there an advantage to seat position?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Player vs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Pack mentality dictates play strategy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Surroundings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Basic instincts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Competitive spirit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Counting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Expectation, Seats 1 and 6 as most winning seats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Theory tested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Seats assigned a value then ranked by wins and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FFFFFF"/>
                </a:solidFill>
              </a:rPr>
              <a:t>Based on data set, Seats 1 and 6 were the most winning seats.</a:t>
            </a: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3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230512"/>
            <a:ext cx="4436777" cy="652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745" y="2780145"/>
            <a:ext cx="6939832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Win</a:t>
            </a:r>
          </a:p>
          <a:p>
            <a:r>
              <a:rPr lang="en-US" sz="2400" dirty="0"/>
              <a:t>Seats descend in order 4, 1, 6, 2, 3, 5</a:t>
            </a:r>
          </a:p>
          <a:p>
            <a:pPr lvl="1"/>
            <a:r>
              <a:rPr lang="en-US" sz="2000" dirty="0"/>
              <a:t>Seat 4 scored the value 1 for the most wins at 64,421</a:t>
            </a:r>
          </a:p>
          <a:p>
            <a:pPr lvl="1"/>
            <a:r>
              <a:rPr lang="en-US" sz="2000" dirty="0"/>
              <a:t>Seat 5 scored the value 6 for the least wins at 64,106</a:t>
            </a:r>
          </a:p>
          <a:p>
            <a:r>
              <a:rPr lang="en-US" sz="2400" dirty="0"/>
              <a:t>Difference in wins</a:t>
            </a:r>
          </a:p>
          <a:p>
            <a:pPr lvl="1"/>
            <a:r>
              <a:rPr lang="en-US" sz="2000" dirty="0"/>
              <a:t>$10 Table:  $3,150</a:t>
            </a:r>
          </a:p>
          <a:p>
            <a:pPr lvl="1"/>
            <a:r>
              <a:rPr lang="en-US" sz="2000" dirty="0"/>
              <a:t>$25 Table:  $7,785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0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23" y="304577"/>
            <a:ext cx="4436777" cy="637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C876-4F9B-4D06-8144-2F2D4A3D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218" y="2780145"/>
            <a:ext cx="6921359" cy="3396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Seat Position Most Likely to Lose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Seats descend 3, 4, 2, 5, 1, 6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3 scored the value 1 for the most losses at 71,869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Seat 6 scored the value 6 for the least losses at 71,334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Difference in losses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$10 Table:  $5,350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$25 Table:  $13,375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856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922" y="216212"/>
            <a:ext cx="5492952" cy="366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0BFD1959-B9A5-4213-8937-6C99198E5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890" y="2789384"/>
            <a:ext cx="5632687" cy="375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55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1303BA-601C-463D-98E8-B9F626C4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365126"/>
            <a:ext cx="6160654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The End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room&#10;&#10;Description automatically generated">
            <a:extLst>
              <a:ext uri="{FF2B5EF4-FFF2-40B4-BE49-F238E27FC236}">
                <a16:creationId xmlns:a16="http://schemas.microsoft.com/office/drawing/2014/main" id="{7BDF339F-BFFD-4177-B254-DA1B3D867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22715" b="-2"/>
          <a:stretch/>
        </p:blipFill>
        <p:spPr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D79C0-4A1B-447C-A09A-478F48853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7033" y="3700130"/>
            <a:ext cx="6194225" cy="24758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i="1" u="sng" dirty="0">
                <a:solidFill>
                  <a:srgbClr val="FFFFFF"/>
                </a:solidFill>
              </a:rPr>
              <a:t>Now, let’s head to the Casino</a:t>
            </a:r>
            <a:r>
              <a:rPr lang="en-US" sz="2800" b="1" i="1" u="sng" dirty="0">
                <a:solidFill>
                  <a:srgbClr val="FFFFFF"/>
                </a:solidFill>
              </a:rPr>
              <a:t>!</a:t>
            </a:r>
            <a:endParaRPr lang="en-US" sz="28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9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1303BA-601C-463D-98E8-B9F626C4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4" y="365126"/>
            <a:ext cx="6160654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Winning Strategy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room&#10;&#10;Description automatically generated">
            <a:extLst>
              <a:ext uri="{FF2B5EF4-FFF2-40B4-BE49-F238E27FC236}">
                <a16:creationId xmlns:a16="http://schemas.microsoft.com/office/drawing/2014/main" id="{7BDF339F-BFFD-4177-B254-DA1B3D867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r="22715" b="-2"/>
          <a:stretch/>
        </p:blipFill>
        <p:spPr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D79C0-4A1B-447C-A09A-478F48853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1456" y="2173288"/>
            <a:ext cx="5759802" cy="40027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u="sng" dirty="0">
                <a:solidFill>
                  <a:srgbClr val="FFFFFF"/>
                </a:solidFill>
              </a:rPr>
              <a:t>Is there a winning strategy?</a:t>
            </a:r>
            <a:endParaRPr lang="en-US" sz="2800" b="1" u="sng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There is none!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Rules support house edge by forcing players to act before dealer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Player’s enter “The Valley of Despair” when dealt a hand of 12 – 16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Machine learning methodologies can be used to used to identify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FF"/>
                </a:solidFill>
              </a:rPr>
              <a:t>the best possible strategy to minimize loss 	</a:t>
            </a:r>
          </a:p>
        </p:txBody>
      </p:sp>
    </p:spTree>
    <p:extLst>
      <p:ext uri="{BB962C8B-B14F-4D97-AF65-F5344CB8AC3E}">
        <p14:creationId xmlns:p14="http://schemas.microsoft.com/office/powerpoint/2010/main" val="366611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46000">
              <a:schemeClr val="bg1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64" name="Content Placeholder 29">
            <a:extLst>
              <a:ext uri="{FF2B5EF4-FFF2-40B4-BE49-F238E27FC236}">
                <a16:creationId xmlns:a16="http://schemas.microsoft.com/office/drawing/2014/main" id="{B9B4ED40-5986-4531-BA08-4C596D441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2872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745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93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95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97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2834CE8-F3EB-4FC3-BE7D-C42BA66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8800" b="1" dirty="0"/>
              <a:t>How</a:t>
            </a:r>
          </a:p>
        </p:txBody>
      </p:sp>
      <p:sp>
        <p:nvSpPr>
          <p:cNvPr id="88" name="Content Placeholder 29">
            <a:extLst>
              <a:ext uri="{FF2B5EF4-FFF2-40B4-BE49-F238E27FC236}">
                <a16:creationId xmlns:a16="http://schemas.microsoft.com/office/drawing/2014/main" id="{B011E324-ADDE-4875-84A0-1B76AE26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  <a:pattFill prst="pct20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/>
              <a:t>Machine Learning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Linear Regression</a:t>
            </a:r>
          </a:p>
          <a:p>
            <a:pPr lvl="1"/>
            <a:r>
              <a:rPr lang="en-US" sz="2000" dirty="0"/>
              <a:t>Simulation</a:t>
            </a:r>
          </a:p>
          <a:p>
            <a:r>
              <a:rPr lang="en-US" sz="2000" b="1" dirty="0"/>
              <a:t>Python Pandas</a:t>
            </a:r>
          </a:p>
          <a:p>
            <a:r>
              <a:rPr lang="en-US" sz="2000" b="1" dirty="0"/>
              <a:t>Matplotlib</a:t>
            </a:r>
          </a:p>
          <a:p>
            <a:r>
              <a:rPr lang="en-US" sz="2000" b="1" dirty="0"/>
              <a:t>AWS – S3</a:t>
            </a:r>
          </a:p>
          <a:p>
            <a:r>
              <a:rPr lang="en-US" sz="2000" b="1" dirty="0"/>
              <a:t>ZEPL notebook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567E36-B9DD-404E-AE2B-A51D5F12E66E}"/>
              </a:ext>
            </a:extLst>
          </p:cNvPr>
          <p:cNvSpPr/>
          <p:nvPr/>
        </p:nvSpPr>
        <p:spPr>
          <a:xfrm>
            <a:off x="3634740" y="3272211"/>
            <a:ext cx="2156441" cy="77724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r="22998"/>
          <a:stretch/>
        </p:blipFill>
        <p:spPr>
          <a:xfrm>
            <a:off x="6728728" y="1690688"/>
            <a:ext cx="546327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7" y="365759"/>
            <a:ext cx="947106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09800"/>
            <a:ext cx="5887479" cy="4010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Predict chances of…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not going  for a next bet based on card counting 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 player winning a hand based on cards being dealt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Use regularization to tune data and compare results with co-relation derived from the same data set</a:t>
            </a:r>
          </a:p>
        </p:txBody>
      </p:sp>
    </p:spTree>
    <p:extLst>
      <p:ext uri="{BB962C8B-B14F-4D97-AF65-F5344CB8AC3E}">
        <p14:creationId xmlns:p14="http://schemas.microsoft.com/office/powerpoint/2010/main" val="153946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58ACB5-50D3-4FEF-B96E-2466560F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1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792C57-655B-4E3C-A03A-14C6D739B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40917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E384F2-7E85-4B87-B462-B55354D78D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 r="1" b="8648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354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7200" y="1690213"/>
            <a:ext cx="5383588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Python Blackjack Simulator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381" y="1791855"/>
            <a:ext cx="6945745" cy="49876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600" b="1" u="sng" dirty="0">
                <a:solidFill>
                  <a:srgbClr val="FFFFFF"/>
                </a:solidFill>
              </a:rPr>
              <a:t>Play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11: Hit once without busting, high possibility of blackjack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2-card Sum of 12: Hits increase chance of busting due to high number of face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stays at 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Dealer plays until hard/soft 17 or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player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46.15%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6.16%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Blackjack player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Wins 32.17%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5.71%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Losses 47.69%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Player loses in both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doesn’t buy into strategy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Player using different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File from iOS">
            <a:hlinkClick r:id="" action="ppaction://media"/>
            <a:extLst>
              <a:ext uri="{FF2B5EF4-FFF2-40B4-BE49-F238E27FC236}">
                <a16:creationId xmlns:a16="http://schemas.microsoft.com/office/drawing/2014/main" id="{F5037FBF-C74C-4CA6-9276-2C1D95899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7977" y="6628964"/>
            <a:ext cx="409283" cy="2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5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34A9D2-13F1-4239-9318-8751083A8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6436" y="1690686"/>
            <a:ext cx="5375563" cy="5167312"/>
          </a:xfrm>
          <a:custGeom>
            <a:avLst/>
            <a:gdLst/>
            <a:ahLst/>
            <a:cxnLst/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C7B04-64A7-44BD-83BC-190A7D9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9" y="365759"/>
            <a:ext cx="8880003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FEC21-9927-4A8C-815D-30BC98A3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726" y="1845578"/>
            <a:ext cx="6519002" cy="476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Examine the correlation of 2-card sum and final card sum by win/push/loss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Model a relationship between initial hand value and ending hand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Winning and losing hands modeled separately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Grouped winning and loosing hand counts by each value and compared against model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Slight correlation between starting and ending hands, and no statistical correlation in hands player lost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Possible factor, different strategies applied by player based on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Both models average the predicted correlation compared to actual results</a:t>
            </a:r>
          </a:p>
        </p:txBody>
      </p:sp>
    </p:spTree>
    <p:extLst>
      <p:ext uri="{BB962C8B-B14F-4D97-AF65-F5344CB8AC3E}">
        <p14:creationId xmlns:p14="http://schemas.microsoft.com/office/powerpoint/2010/main" val="54945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1FAB9-236F-474B-AEBD-5E1B6D671097}"/>
              </a:ext>
            </a:extLst>
          </p:cNvPr>
          <p:cNvSpPr/>
          <p:nvPr/>
        </p:nvSpPr>
        <p:spPr>
          <a:xfrm>
            <a:off x="0" y="976229"/>
            <a:ext cx="11853577" cy="17300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649B719-617F-477D-AA19-B029156F9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5635"/>
            <a:ext cx="5708205" cy="380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0ACCF27-C2AC-4125-AEE6-FF4589C16A57}"/>
              </a:ext>
            </a:extLst>
          </p:cNvPr>
          <p:cNvSpPr txBox="1">
            <a:spLocks/>
          </p:cNvSpPr>
          <p:nvPr/>
        </p:nvSpPr>
        <p:spPr>
          <a:xfrm>
            <a:off x="338423" y="1702511"/>
            <a:ext cx="49604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B0A2BD23-C83E-4844-97D9-8FD0011C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803" y="365086"/>
            <a:ext cx="5708204" cy="3805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12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1547</Words>
  <Application>Microsoft Office PowerPoint</Application>
  <PresentationFormat>Widescreen</PresentationFormat>
  <Paragraphs>162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Blackjack and Machine Learning</vt:lpstr>
      <vt:lpstr>Winning Strategy</vt:lpstr>
      <vt:lpstr>Objectives</vt:lpstr>
      <vt:lpstr>How</vt:lpstr>
      <vt:lpstr>Logistic Regression</vt:lpstr>
      <vt:lpstr>PowerPoint Presentation</vt:lpstr>
      <vt:lpstr>Python Blackjack Simulator</vt:lpstr>
      <vt:lpstr>Linear Regression</vt:lpstr>
      <vt:lpstr>PowerPoint Presentation</vt:lpstr>
      <vt:lpstr>PowerPoint Presentation</vt:lpstr>
      <vt:lpstr>Blackjack Table Seat Position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and Machine Learning</dc:title>
  <dc:creator>Paula Jorgensen</dc:creator>
  <cp:lastModifiedBy>Paula Jorgensen</cp:lastModifiedBy>
  <cp:revision>30</cp:revision>
  <cp:lastPrinted>2020-03-07T13:14:55Z</cp:lastPrinted>
  <dcterms:created xsi:type="dcterms:W3CDTF">2020-03-07T02:32:49Z</dcterms:created>
  <dcterms:modified xsi:type="dcterms:W3CDTF">2020-03-07T15:02:26Z</dcterms:modified>
</cp:coreProperties>
</file>